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7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4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94660"/>
  </p:normalViewPr>
  <p:slideViewPr>
    <p:cSldViewPr>
      <p:cViewPr varScale="1">
        <p:scale>
          <a:sx n="83" d="100"/>
          <a:sy n="83" d="100"/>
        </p:scale>
        <p:origin x="11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CDEC-B252-4914-BB4E-351079A442E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BC9-DC7C-4C95-99CB-1B828E75A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CDEC-B252-4914-BB4E-351079A442E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BC9-DC7C-4C95-99CB-1B828E75A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CDEC-B252-4914-BB4E-351079A442E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BC9-DC7C-4C95-99CB-1B828E75A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CDEC-B252-4914-BB4E-351079A442E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BC9-DC7C-4C95-99CB-1B828E75A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CDEC-B252-4914-BB4E-351079A442E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BC9-DC7C-4C95-99CB-1B828E75A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CDEC-B252-4914-BB4E-351079A442E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BC9-DC7C-4C95-99CB-1B828E75A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CDEC-B252-4914-BB4E-351079A442E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BC9-DC7C-4C95-99CB-1B828E75A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CDEC-B252-4914-BB4E-351079A442E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BC9-DC7C-4C95-99CB-1B828E75A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CDEC-B252-4914-BB4E-351079A442E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BC9-DC7C-4C95-99CB-1B828E75A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CDEC-B252-4914-BB4E-351079A442E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BC9-DC7C-4C95-99CB-1B828E75A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CDEC-B252-4914-BB4E-351079A442E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BC9-DC7C-4C95-99CB-1B828E75AC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7FCDEC-B252-4914-BB4E-351079A442E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C20BC9-DC7C-4C95-99CB-1B828E75A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zachem.com.ua/uploads/posts/2018-07/1531506429_mozhno-li-pit-vodu-iz-pod-kra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43248"/>
            <a:ext cx="4000528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00174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«МОЖНО ЛИ ПИТЬ ВОДУ ИЗ_ПОД КРАНА В г.ГРОДНО»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72074"/>
            <a:ext cx="8477280" cy="107157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Автор: </a:t>
            </a:r>
            <a:r>
              <a:rPr lang="ru-RU" sz="1600" dirty="0" err="1" smtClean="0">
                <a:solidFill>
                  <a:schemeClr val="tx1"/>
                </a:solidFill>
              </a:rPr>
              <a:t>Маркевич</a:t>
            </a:r>
            <a:r>
              <a:rPr lang="ru-RU" sz="1600" dirty="0" smtClean="0">
                <a:solidFill>
                  <a:schemeClr val="tx1"/>
                </a:solidFill>
              </a:rPr>
              <a:t> Екатерина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учащаяся </a:t>
            </a:r>
            <a:r>
              <a:rPr lang="en-US" sz="1600" dirty="0" smtClean="0">
                <a:solidFill>
                  <a:schemeClr val="tx1"/>
                </a:solidFill>
              </a:rPr>
              <a:t>IV</a:t>
            </a:r>
            <a:r>
              <a:rPr lang="ru-RU" sz="1600" dirty="0" smtClean="0">
                <a:solidFill>
                  <a:schemeClr val="tx1"/>
                </a:solidFill>
              </a:rPr>
              <a:t>«А» класса 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Гимназии №9 им. Ф.П.Кириченко г. Гродно»                                                            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1600" dirty="0" err="1" smtClean="0">
                <a:solidFill>
                  <a:schemeClr val="tx1"/>
                </a:solidFill>
              </a:rPr>
              <a:t>Авхименя</a:t>
            </a:r>
            <a:r>
              <a:rPr lang="ru-RU" sz="1600" dirty="0" smtClean="0">
                <a:solidFill>
                  <a:schemeClr val="tx1"/>
                </a:solidFill>
              </a:rPr>
              <a:t>  С. А.,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учитель начальных классов  </a:t>
            </a:r>
          </a:p>
          <a:p>
            <a:pPr algn="r"/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105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00042"/>
            <a:ext cx="6643734" cy="60007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 такой надежной природной защите практически невозможно попадание в водоносные горизонты продуктов жизнедеятельности человека и отходов промышленности. </a:t>
            </a:r>
          </a:p>
          <a:p>
            <a:r>
              <a:rPr lang="ru-RU" dirty="0" smtClean="0"/>
              <a:t>А безопасность питьевой воды в эпидемическом отношении по микробиологическим показателям подтверждается результатами анализов центральной лаборатории ГУКПП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Гродноводоканал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r>
              <a:rPr lang="ru-RU" dirty="0" smtClean="0"/>
              <a:t>и Гродненского зонального центра гигиены и эпидемиологии: 0% нестандартных проб по микробиологии – это визитная карточка питьевой воды централизованной системы водоснабжения города Гродно.</a:t>
            </a:r>
          </a:p>
          <a:p>
            <a:r>
              <a:rPr lang="ru-RU" dirty="0" smtClean="0"/>
              <a:t>Радиационная безопасность питьевой воды подтверждается более чем 20-летним мониторингом, который тоже проводит центральная лаборатория предприятия.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TEMP\Rar$DIa0.109\лаборатория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000108"/>
            <a:ext cx="271464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320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Органолептические свойства</a:t>
            </a:r>
            <a:r>
              <a:rPr lang="ru-RU" b="1" dirty="0" smtClean="0"/>
              <a:t> – это – запах, привкус, цветность, мутность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KOLYA\Downloads\20190214_2325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3116"/>
            <a:ext cx="471490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Опыт №1.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Определение прозрачности воды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/>
          <a:lstStyle/>
          <a:p>
            <a:endParaRPr lang="ru-RU" u="sng" dirty="0" smtClean="0">
              <a:solidFill>
                <a:schemeClr val="bg1"/>
              </a:solidFill>
            </a:endParaRPr>
          </a:p>
          <a:p>
            <a:endParaRPr lang="ru-RU" u="sng" dirty="0" smtClean="0">
              <a:solidFill>
                <a:schemeClr val="bg1"/>
              </a:solidFill>
            </a:endParaRPr>
          </a:p>
          <a:p>
            <a:endParaRPr lang="ru-RU" u="sng" dirty="0" smtClean="0">
              <a:solidFill>
                <a:schemeClr val="bg1"/>
              </a:solidFill>
            </a:endParaRPr>
          </a:p>
          <a:p>
            <a:endParaRPr lang="ru-RU" u="sng" dirty="0" smtClean="0">
              <a:solidFill>
                <a:schemeClr val="bg1"/>
              </a:solidFill>
            </a:endParaRPr>
          </a:p>
          <a:p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u="sng" dirty="0" smtClean="0"/>
              <a:t>Вывод: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Все образцы прошли это испытание.</a:t>
            </a:r>
          </a:p>
          <a:p>
            <a:pPr>
              <a:buNone/>
            </a:pPr>
            <a:r>
              <a:rPr lang="ru-RU" dirty="0" smtClean="0"/>
              <a:t>Вода прозрачна</a:t>
            </a:r>
          </a:p>
          <a:p>
            <a:endParaRPr lang="ru-RU" dirty="0"/>
          </a:p>
        </p:txBody>
      </p:sp>
      <p:pic>
        <p:nvPicPr>
          <p:cNvPr id="4" name="Рисунок 3" descr="C:\TEMP\Rar$DIa0.700\фото 1,2 к опыту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89662" y="625057"/>
            <a:ext cx="2786081" cy="482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/>
          <a:lstStyle/>
          <a:p>
            <a:r>
              <a:rPr lang="ru-RU" b="1" dirty="0" smtClean="0"/>
              <a:t>Опыт № 2. Определение цвета воды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Для определения цвета, я поставила белый лист бумаги под стакан и рассмотрела жидкость на свету с разных углов. В ней ничего не должно плавать, а лист должен остаться белым. Темный цвет воде придают разлагающиеся органические вещества.</a:t>
            </a:r>
          </a:p>
          <a:p>
            <a:r>
              <a:rPr lang="ru-RU" u="sng" dirty="0" err="1" smtClean="0"/>
              <a:t>Вывод:</a:t>
            </a:r>
            <a:r>
              <a:rPr lang="ru-RU" dirty="0" err="1" smtClean="0"/>
              <a:t>Все</a:t>
            </a:r>
            <a:r>
              <a:rPr lang="ru-RU" dirty="0" smtClean="0"/>
              <a:t> образцы прошли испытания. Вода бесцветна</a:t>
            </a:r>
          </a:p>
          <a:p>
            <a:endParaRPr lang="ru-RU" dirty="0"/>
          </a:p>
        </p:txBody>
      </p:sp>
      <p:pic>
        <p:nvPicPr>
          <p:cNvPr id="4" name="Рисунок 3" descr="C:\TEMP\Rar$DIa0.687\фото 2 к опыту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786322"/>
            <a:ext cx="278608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TEMP\Rar$DIa0.331\фото 3 к опыту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429000"/>
            <a:ext cx="178595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Опыт № 3. Определение запаха воды</a:t>
            </a:r>
            <a:endParaRPr lang="ru-RU" dirty="0" smtClean="0"/>
          </a:p>
          <a:p>
            <a:r>
              <a:rPr lang="ru-RU" dirty="0" smtClean="0"/>
              <a:t>Необходимо определить запах воды. Для этого нужно будет нагреть воду до 20, а после до 60 градусов Цельсия. Когда вода будет нагрета, при помощи вращательных движений определим запах. </a:t>
            </a:r>
          </a:p>
          <a:p>
            <a:r>
              <a:rPr lang="ru-RU" b="1" u="sng" dirty="0" smtClean="0"/>
              <a:t>Вывод:</a:t>
            </a:r>
            <a:r>
              <a:rPr lang="ru-RU" dirty="0" smtClean="0"/>
              <a:t> Во всех образцах запах отсутствовал</a:t>
            </a:r>
            <a:endParaRPr lang="ru-RU" dirty="0"/>
          </a:p>
        </p:txBody>
      </p:sp>
      <p:pic>
        <p:nvPicPr>
          <p:cNvPr id="5" name="Рисунок 4" descr="C:\TEMP\Rar$DIa0.848\Фото 1,1 к опыту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14818"/>
            <a:ext cx="135732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6972320" cy="57150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Опыт № 4</a:t>
            </a:r>
            <a:r>
              <a:rPr lang="ru-RU" dirty="0" smtClean="0"/>
              <a:t>. </a:t>
            </a:r>
            <a:r>
              <a:rPr lang="ru-RU" b="1" dirty="0" smtClean="0"/>
              <a:t>Определение вкуса и привкуса воды</a:t>
            </a:r>
          </a:p>
          <a:p>
            <a:r>
              <a:rPr lang="ru-RU" smtClean="0"/>
              <a:t>Нагрели воду до </a:t>
            </a:r>
            <a:r>
              <a:rPr lang="ru-RU" dirty="0" smtClean="0"/>
              <a:t>20 или 60 градусов Цельсия. В первом случае жидкость должна быть вовсе без вкуса. Во втором варианте допустим небольшой привкус. Если вода сладковата, в ней содержится гипс, горька – соли магния, терпкая – соли железа, солоновата – помесь различных солей. </a:t>
            </a:r>
          </a:p>
          <a:p>
            <a:r>
              <a:rPr lang="ru-RU" dirty="0" smtClean="0"/>
              <a:t>Металлический привкус говорит</a:t>
            </a:r>
          </a:p>
          <a:p>
            <a:pPr>
              <a:buNone/>
            </a:pPr>
            <a:r>
              <a:rPr lang="ru-RU" dirty="0" smtClean="0"/>
              <a:t> о железе, вяжущий – о растворенном </a:t>
            </a:r>
          </a:p>
          <a:p>
            <a:r>
              <a:rPr lang="ru-RU" dirty="0" smtClean="0"/>
              <a:t>кислороде, а гнилостный – </a:t>
            </a:r>
          </a:p>
          <a:p>
            <a:r>
              <a:rPr lang="ru-RU" dirty="0" smtClean="0"/>
              <a:t>о содержании сероводорода.</a:t>
            </a:r>
          </a:p>
          <a:p>
            <a:pPr>
              <a:buNone/>
            </a:pPr>
            <a:r>
              <a:rPr lang="ru-RU" b="1" u="sng" dirty="0" smtClean="0"/>
              <a:t>Вывод: </a:t>
            </a:r>
            <a:r>
              <a:rPr lang="ru-RU" dirty="0" smtClean="0"/>
              <a:t>Во всех образцах </a:t>
            </a:r>
          </a:p>
          <a:p>
            <a:pPr>
              <a:buNone/>
            </a:pPr>
            <a:r>
              <a:rPr lang="ru-RU" dirty="0" smtClean="0"/>
              <a:t>посторонний</a:t>
            </a:r>
            <a:r>
              <a:rPr lang="ru-RU" b="1" dirty="0" smtClean="0"/>
              <a:t> </a:t>
            </a:r>
            <a:r>
              <a:rPr lang="ru-RU" dirty="0" smtClean="0"/>
              <a:t>вкус не обнаружился</a:t>
            </a:r>
            <a:endParaRPr lang="ru-RU" dirty="0"/>
          </a:p>
        </p:txBody>
      </p:sp>
      <p:pic>
        <p:nvPicPr>
          <p:cNvPr id="4" name="Рисунок 3" descr="C:\TEMP\Rar$DIa0.447\фото 4 к опыту 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571876"/>
            <a:ext cx="142876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TEMP\Rar$DIa0.331\фото 3 к опыту 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857232"/>
            <a:ext cx="1403005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2485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Опыт № 5. Наличие в воде органических примесей</a:t>
            </a:r>
            <a:endParaRPr lang="ru-RU" dirty="0" smtClean="0"/>
          </a:p>
          <a:p>
            <a:r>
              <a:rPr lang="ru-RU" dirty="0" smtClean="0"/>
              <a:t>В каждый образец нужно добавить раствор перманганата калия (марганцовки),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r>
              <a:rPr lang="ru-RU" b="1" u="sng" dirty="0" smtClean="0"/>
              <a:t>Вывод</a:t>
            </a:r>
            <a:r>
              <a:rPr lang="ru-RU" u="sng" dirty="0" smtClean="0"/>
              <a:t>:</a:t>
            </a:r>
            <a:r>
              <a:rPr lang="ru-RU" dirty="0" smtClean="0"/>
              <a:t> Все образцы прошли </a:t>
            </a:r>
          </a:p>
          <a:p>
            <a:pPr>
              <a:buNone/>
            </a:pPr>
            <a:r>
              <a:rPr lang="ru-RU" dirty="0" smtClean="0"/>
              <a:t>испытания успешно</a:t>
            </a:r>
          </a:p>
          <a:p>
            <a:endParaRPr lang="ru-RU" dirty="0"/>
          </a:p>
        </p:txBody>
      </p:sp>
      <p:pic>
        <p:nvPicPr>
          <p:cNvPr id="4" name="Рисунок 3" descr="C:\Users\KOLYA\Downloads\фото 5,2 к опыту 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071678"/>
            <a:ext cx="392909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TEMP\Rar$DIa0.334\фото 5.1 к опыту 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178595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TEMP\Rar$DIa0.057\фото к опыту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71678"/>
            <a:ext cx="2857520" cy="195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290"/>
            <a:ext cx="6643734" cy="5881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Опыт № 6. Проверка воды на наличие неорганических примесей</a:t>
            </a:r>
            <a:endParaRPr lang="ru-RU" sz="2400" dirty="0" smtClean="0"/>
          </a:p>
          <a:p>
            <a:r>
              <a:rPr lang="ru-RU" sz="2000" dirty="0" smtClean="0"/>
              <a:t>На зеркало наносим небольшую каплю воды каждого образца. Ждём, пока жидкость испарится. </a:t>
            </a:r>
          </a:p>
          <a:p>
            <a:r>
              <a:rPr lang="ru-RU" sz="2000" dirty="0" smtClean="0"/>
              <a:t>Если на поверхности остался след, значит, в воде присутствуют посторонние примеси. </a:t>
            </a:r>
          </a:p>
          <a:p>
            <a:r>
              <a:rPr lang="ru-RU" sz="2000" b="1" u="sng" dirty="0" smtClean="0"/>
              <a:t>Вывод:</a:t>
            </a:r>
            <a:r>
              <a:rPr lang="ru-RU" sz="2000" dirty="0" smtClean="0"/>
              <a:t> Самый слабый незначительный отпечаток остался на образце №2, а самый сильный и насыщенный- на образце №3, что говорит о наличии в воде неорганических примесей значит без предварительной обработки воду под №3 употреблять не рекомендуется.</a:t>
            </a:r>
          </a:p>
          <a:p>
            <a:endParaRPr lang="ru-RU" sz="2400" dirty="0"/>
          </a:p>
        </p:txBody>
      </p:sp>
      <p:pic>
        <p:nvPicPr>
          <p:cNvPr id="4" name="Рисунок 3" descr="C:\TEMP\Rar$DIa0.759\фото 6,1 к опыту 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200026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TEMP\Rar$DIa0.819\фото 6,2 к опыту 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357694"/>
            <a:ext cx="2214578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/>
          <a:lstStyle/>
          <a:p>
            <a:r>
              <a:rPr lang="ru-RU" b="1" dirty="0" smtClean="0"/>
              <a:t>Опыт № 7. Определение жёсткости воды, наличие металлов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TEMP\Rar$DIa0.356\Фото 7,1 к опыту 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714488"/>
            <a:ext cx="22145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TEMP\Rar$DIa0.364\фото 7,6 к опыту 7 осадок на дн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71810"/>
            <a:ext cx="21431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7158" y="1714488"/>
            <a:ext cx="578647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кипячения образца воды № 1,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стенках кастрюли остался небольшой беловатый налет,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говорит о незначительном наличии в воде солей кальция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кипячения образца №2, так же присутствует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незначительный белый налет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кипячения образца №3, на поверхности воды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образовалась полупрозрачная пленка, на стенках образовался белый налет,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 интенсивный, чем первых двух случаях, а после сливания воды,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дне остался осадок, который после высыхания имел насыщенный белый цвет.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в первых двух образцах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средне-жёсткая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образце №3 наличие предположительно солей кальция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других легких солей превышено и для её употребления необходима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дополнительная обработка.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Концентрация железа во всех трех образцах не обнаружена.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TEMP\Rar$DIa0.701\фото к опыту 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643446"/>
            <a:ext cx="2123456" cy="14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Опыт № 8 Тест с помощью чая</a:t>
            </a:r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r>
              <a:rPr lang="ru-RU" u="sng" dirty="0" smtClean="0"/>
              <a:t>Вывод: Во</a:t>
            </a:r>
            <a:r>
              <a:rPr lang="ru-RU" dirty="0" smtClean="0"/>
              <a:t> всех образцах чай остался прозрачным. Значит критическая норма вредных веществ не превышена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KOLYA\Downloads\фото 8,2 к опыту 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00504"/>
            <a:ext cx="34290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TEMP\Rar$DIa0.856\фото 8,1 к опыту 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00504"/>
            <a:ext cx="34290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TEMP\Rar$DIa0.564\фото к опыту 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14422"/>
            <a:ext cx="228601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320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530352"/>
            <a:ext cx="7572428" cy="47560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Актуальность</a:t>
            </a:r>
            <a:r>
              <a:rPr lang="ru-RU" dirty="0" smtClean="0"/>
              <a:t> данной работы заключается в том, что замечено существование связи между заболеваемостью населения и качеством водоснабжения.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Цель исследования: </a:t>
            </a:r>
            <a:r>
              <a:rPr lang="ru-RU" dirty="0" smtClean="0"/>
              <a:t>Изучить качество водопроводной воды г.Гродно.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изучить источники информации по данной теме;</a:t>
            </a:r>
          </a:p>
          <a:p>
            <a:pPr lvl="0"/>
            <a:r>
              <a:rPr lang="ru-RU" dirty="0" smtClean="0"/>
              <a:t>овладеть некоторыми методами анализа качества воды</a:t>
            </a:r>
          </a:p>
          <a:p>
            <a:pPr lvl="0"/>
            <a:r>
              <a:rPr lang="ru-RU" dirty="0" smtClean="0"/>
              <a:t>Провести эксперимент</a:t>
            </a:r>
          </a:p>
          <a:p>
            <a:r>
              <a:rPr lang="ru-RU" dirty="0" smtClean="0"/>
              <a:t>сделать вывод о допустимости использования воды</a:t>
            </a:r>
            <a:endParaRPr lang="ru-RU" dirty="0"/>
          </a:p>
        </p:txBody>
      </p:sp>
      <p:pic>
        <p:nvPicPr>
          <p:cNvPr id="4" name="Рисунок 3" descr="http://hksb.my/wp-content/uploads/2016/09/bigstock-Clean-water-and-water-bubbles-2613131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286388"/>
            <a:ext cx="8429684" cy="115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 flipV="1">
            <a:off x="3286116" y="882951"/>
            <a:ext cx="492922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285728"/>
            <a:ext cx="507208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И вот что говорит начальник центральной лаборатории ГУКПП «</a:t>
            </a:r>
            <a:r>
              <a:rPr lang="ru-RU" dirty="0" err="1" smtClean="0"/>
              <a:t>Гродноводоканал</a:t>
            </a:r>
            <a:r>
              <a:rPr lang="ru-RU" dirty="0" smtClean="0"/>
              <a:t>» Ольга Александровна </a:t>
            </a:r>
            <a:r>
              <a:rPr lang="ru-RU" dirty="0" err="1" smtClean="0"/>
              <a:t>Далькевич</a:t>
            </a:r>
            <a:endParaRPr lang="ru-RU" dirty="0"/>
          </a:p>
        </p:txBody>
      </p:sp>
      <p:pic>
        <p:nvPicPr>
          <p:cNvPr id="24" name="Рисунок 23" descr="C:\TEMP\Rar$DIa0.243\начальник лаборатории Далькевич_О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2043" y="285728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1785926"/>
            <a:ext cx="50006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1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Наша питьевая вода абсолютно безвредна по микробиологическим и радиометрическим показателям.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241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целом питьевая вода централизованного водоснабжения города Гродно полностью соответствует гигиеническим нормативам качества Республики Беларусь.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241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Понимаете, вода сегодня - это продукт. И, как любой продукт, она может нравиться или не нравиться… Но она безопасна</a:t>
            </a:r>
          </a:p>
          <a:p>
            <a:pPr marL="0" marR="0" lvl="0" indent="241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Питьевой водой из Гродненского водопровода можно гордиться и нужно бережно относиться к ней!!!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</a:p>
        </p:txBody>
      </p:sp>
      <p:pic>
        <p:nvPicPr>
          <p:cNvPr id="25" name="Рисунок 24" descr="C:\TEMP\Rar$DIa0.744\фото образцов в лаборатори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14620"/>
            <a:ext cx="30003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TEMP\Rar$DIa0.196\лаборатория 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429132"/>
            <a:ext cx="30003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ГИПОТЕЗА ДОКАЗАНА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Водопроводная вода г.Гродно в сыром виде пригодна для употребления!!!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sovkusom.ru/wp-content/uploads/blog/p/pityevoy-rezhim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714620"/>
            <a:ext cx="4619604" cy="269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4629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2920" y="530352"/>
            <a:ext cx="7783856" cy="47560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Объект исследования: </a:t>
            </a:r>
            <a:r>
              <a:rPr lang="ru-RU" dirty="0" smtClean="0"/>
              <a:t>водопроводная вода г.Гродно.</a:t>
            </a:r>
          </a:p>
          <a:p>
            <a:pPr>
              <a:buNone/>
            </a:pPr>
            <a:r>
              <a:rPr lang="ru-RU" b="1" dirty="0" smtClean="0"/>
              <a:t>Предмет  исследования:  </a:t>
            </a:r>
            <a:r>
              <a:rPr lang="ru-RU" dirty="0" smtClean="0"/>
              <a:t>качество водопроводной воды в г.Гродно.</a:t>
            </a:r>
          </a:p>
          <a:p>
            <a:pPr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b="1" dirty="0" smtClean="0"/>
              <a:t>Гипотеза: </a:t>
            </a:r>
            <a:r>
              <a:rPr lang="ru-RU" dirty="0" smtClean="0"/>
              <a:t>Предположим, что водопроводная вода г.Гродно в сыром виде пригодна для употребления</a:t>
            </a:r>
          </a:p>
          <a:p>
            <a:pPr fontAlgn="base"/>
            <a:endParaRPr lang="ru-RU" dirty="0" smtClean="0"/>
          </a:p>
          <a:p>
            <a:pPr fontAlgn="base">
              <a:buNone/>
            </a:pPr>
            <a:r>
              <a:rPr lang="ru-RU" b="1" dirty="0" smtClean="0"/>
              <a:t>Методы исследования:</a:t>
            </a:r>
            <a:endParaRPr lang="ru-RU" dirty="0" smtClean="0"/>
          </a:p>
          <a:p>
            <a:pPr marL="514350" indent="-514350" fontAlgn="base">
              <a:buNone/>
            </a:pPr>
            <a:r>
              <a:rPr lang="ru-RU" dirty="0" smtClean="0"/>
              <a:t>-Изучение источников информации </a:t>
            </a:r>
          </a:p>
          <a:p>
            <a:pPr marL="514350" indent="-514350" fontAlgn="base">
              <a:buNone/>
            </a:pPr>
            <a:r>
              <a:rPr lang="ru-RU" dirty="0" smtClean="0"/>
              <a:t>-Эксперимент</a:t>
            </a:r>
          </a:p>
          <a:p>
            <a:pPr fontAlgn="base">
              <a:buNone/>
            </a:pPr>
            <a:r>
              <a:rPr lang="ru-RU" dirty="0" smtClean="0"/>
              <a:t>-Анализ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hksb.my/wp-content/uploads/2016/09/bigstock-Clean-water-and-water-bubbles-2613131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86322"/>
            <a:ext cx="850112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320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13226"/>
          </a:xfrm>
        </p:spPr>
        <p:txBody>
          <a:bodyPr>
            <a:normAutofit/>
          </a:bodyPr>
          <a:lstStyle/>
          <a:p>
            <a:r>
              <a:rPr lang="ru-RU" dirty="0" smtClean="0"/>
              <a:t>Качественная питьевая вода – это вода не содержащая примесей, вредных для здоровья человека. Она должна быть без запаха и цвета и безопасна при длительном ее употреблении.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 санитарным нормам Республики Беларусь любая вода, которая течет из крана, должна отвечать стандартам питьевой воды. </a:t>
            </a:r>
            <a:endParaRPr lang="ru-RU" dirty="0"/>
          </a:p>
        </p:txBody>
      </p:sp>
      <p:pic>
        <p:nvPicPr>
          <p:cNvPr id="5" name="Рисунок 4" descr="http://hksb.my/wp-content/uploads/2016/09/bigstock-Clean-water-and-water-bubbles-2613131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8215370" cy="108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Некачественная вода влияет на работу печени, почки и </a:t>
            </a:r>
            <a:r>
              <a:rPr lang="ru-RU" dirty="0" err="1" smtClean="0"/>
              <a:t>желудочно</a:t>
            </a:r>
            <a:r>
              <a:rPr lang="ru-RU" dirty="0" smtClean="0"/>
              <a:t>- кишечный тракт, может вызвать заболевание костей и даже зубов.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s://gastrotract.ru/wp-content/uploads/2018/06/3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00504"/>
            <a:ext cx="269876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vredena.ru/wp-content/uploads/2017/04/svinka-e14927653068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2571768" cy="189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8plus1.ru/wp-content/uploads/b97bfa175c19ecc58496defe43bbd1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285992"/>
            <a:ext cx="292895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.ppt-online.org/files/slide/y/yjs7I5EagrLbqk18dV4mfoXHMl9BRivhCZuKU3/slide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52"/>
            <a:ext cx="428628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Как вода попала в наш дом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2920" y="530352"/>
            <a:ext cx="4354832" cy="47560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большинстве городов мира, особенно в России, Европе, Америке, питьевая вода берется из поверхностных природных источников, то есть рек или озер. </a:t>
            </a:r>
          </a:p>
          <a:p>
            <a:r>
              <a:rPr lang="ru-RU" dirty="0" smtClean="0"/>
              <a:t>У такой воды, в периоды зацветания водоемов может быть неприятный вкус и запах. А во время паводков в нее смывается грязь с дорог и полей.</a:t>
            </a:r>
          </a:p>
          <a:p>
            <a:r>
              <a:rPr lang="ru-RU" dirty="0" smtClean="0"/>
              <a:t>А как же обстоят дела с водой в Гродно?</a:t>
            </a:r>
          </a:p>
          <a:p>
            <a:endParaRPr lang="ru-RU" dirty="0"/>
          </a:p>
        </p:txBody>
      </p:sp>
      <p:pic>
        <p:nvPicPr>
          <p:cNvPr id="5" name="Рисунок 4" descr="https://abnews.ru/wp-content/uploads/2014/04/%D0%93%D0%AD%D0%A1-%D0%A4%D0%BE%D1%82%D0%BEwww.tgc1_.ru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385765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roikairemont.com/wp-content/uploads/2015/05/kak-vybrat-mesto-dlya-kolodc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142984"/>
            <a:ext cx="350046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105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2920" y="530352"/>
            <a:ext cx="5140650" cy="55418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Город Гродно в своей древней истории пил разную воду: </a:t>
            </a:r>
          </a:p>
          <a:p>
            <a:r>
              <a:rPr lang="ru-RU" dirty="0" smtClean="0"/>
              <a:t>сначала это была родниковая вода, которая подпитывала Неман и его притоки, потом речная вода из </a:t>
            </a:r>
            <a:r>
              <a:rPr lang="ru-RU" dirty="0" err="1" smtClean="0"/>
              <a:t>Городничанки</a:t>
            </a:r>
            <a:r>
              <a:rPr lang="ru-RU" dirty="0" smtClean="0"/>
              <a:t>, </a:t>
            </a:r>
            <a:r>
              <a:rPr lang="ru-RU" dirty="0" err="1" smtClean="0"/>
              <a:t>Юрисдики</a:t>
            </a:r>
            <a:r>
              <a:rPr lang="ru-RU" dirty="0" smtClean="0"/>
              <a:t> и Немана, а сейчас водоснабжение города осуществляется ТОЛЬКО из подземных источников.</a:t>
            </a:r>
          </a:p>
          <a:p>
            <a:r>
              <a:rPr lang="ru-RU" dirty="0" smtClean="0"/>
              <a:t>Изучив информацию в книге, журналах и интернете я узнала, какой путь проходит вода, прежде чем попасть в краны </a:t>
            </a:r>
            <a:r>
              <a:rPr lang="ru-RU" dirty="0" err="1" smtClean="0"/>
              <a:t>гродненцев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Итак, на сегодняшний день хозяйственно-питьевое водоснабжение г. Гродно осуществляется только из подземных источников(</a:t>
            </a:r>
            <a:r>
              <a:rPr lang="ru-RU" u="sng" dirty="0" smtClean="0">
                <a:solidFill>
                  <a:srgbClr val="FF0000"/>
                </a:solidFill>
              </a:rPr>
              <a:t>артезианских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20546909">
            <a:off x="4553002" y="4870984"/>
            <a:ext cx="2732102" cy="40867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apf.mail.ru/cgi-bin/readmsg?id=15502296100000000808;0;2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pf.mail.ru/cgi-bin/readmsg?id=15502296100000000808;0;2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KOLYA\Downloads\Снимок (1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1434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KOLYA\Downloads\Снимок2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14092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857892"/>
            <a:ext cx="8183880" cy="1771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Эти скважины имеют глубину до 360 м-это как 100-этажный дом, только под землей!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bouw.ru/userfiles/2197_image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1439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bouw.ru/userfiles/2197_image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81439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</TotalTime>
  <Words>1052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Batang</vt:lpstr>
      <vt:lpstr>Times New Roman</vt:lpstr>
      <vt:lpstr>Verdana</vt:lpstr>
      <vt:lpstr>Wingdings 2</vt:lpstr>
      <vt:lpstr>Аспект</vt:lpstr>
      <vt:lpstr>          «МОЖНО ЛИ ПИТЬ ВОДУ ИЗ_ПОД КРАНА В г.ГРОДНО»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вода попала в наш 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№1. Определение прозрачности воды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«МОЖНО ЛИ ПИТЬ ВОДУ ИЗ_ПОД КРАНА В г.ГРОДНО»</dc:title>
  <dc:creator>KOLYA</dc:creator>
  <cp:lastModifiedBy>energet4 (Маркевич А. А.)</cp:lastModifiedBy>
  <cp:revision>38</cp:revision>
  <dcterms:created xsi:type="dcterms:W3CDTF">2019-02-17T09:04:40Z</dcterms:created>
  <dcterms:modified xsi:type="dcterms:W3CDTF">2020-12-03T14:14:56Z</dcterms:modified>
</cp:coreProperties>
</file>